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3" r:id="rId4"/>
    <p:sldId id="261" r:id="rId5"/>
    <p:sldId id="262" r:id="rId6"/>
    <p:sldId id="260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Steegen" initials="KS" lastIdx="7" clrIdx="0">
    <p:extLst>
      <p:ext uri="{19B8F6BF-5375-455C-9EA6-DF929625EA0E}">
        <p15:presenceInfo xmlns:p15="http://schemas.microsoft.com/office/powerpoint/2012/main" userId="S-1-5-21-3223600750-3473819436-646814543-170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A9DD"/>
    <a:srgbClr val="4267B2"/>
    <a:srgbClr val="FEF3D4"/>
    <a:srgbClr val="F8E08E"/>
    <a:srgbClr val="E8303B"/>
    <a:srgbClr val="383333"/>
    <a:srgbClr val="C26E68"/>
    <a:srgbClr val="0099D2"/>
    <a:srgbClr val="ED1C24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8" autoAdjust="0"/>
    <p:restoredTop sz="87471" autoAdjust="0"/>
  </p:normalViewPr>
  <p:slideViewPr>
    <p:cSldViewPr snapToGrid="0" snapToObjects="1">
      <p:cViewPr>
        <p:scale>
          <a:sx n="100" d="100"/>
          <a:sy n="100" d="100"/>
        </p:scale>
        <p:origin x="86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2538" y="9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19/07/2019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C5953-9B61-47BB-BBD5-2FCED1675F23}" type="datetimeFigureOut">
              <a:rPr lang="en-ZA" smtClean="0"/>
              <a:t>19/07/2019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DDEF2-99D3-42A7-8820-A0C9BC9DC61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2213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DDEF2-99D3-42A7-8820-A0C9BC9DC61A}" type="slidenum">
              <a:rPr lang="en-ZA" smtClean="0"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69810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DDEF2-99D3-42A7-8820-A0C9BC9DC61A}" type="slidenum">
              <a:rPr lang="en-ZA" smtClean="0"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9313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DDEF2-99D3-42A7-8820-A0C9BC9DC61A}" type="slidenum">
              <a:rPr lang="en-ZA" smtClean="0"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26058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DDEF2-99D3-42A7-8820-A0C9BC9DC61A}" type="slidenum">
              <a:rPr lang="en-ZA" smtClean="0"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90590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DDEF2-99D3-42A7-8820-A0C9BC9DC61A}" type="slidenum">
              <a:rPr lang="en-ZA" smtClean="0"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02096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93306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459" y="1600202"/>
            <a:ext cx="10691084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>
              <a:defRPr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AU" dirty="0" smtClean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enter presenter name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416" y="108843"/>
            <a:ext cx="3967168" cy="19127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80" y="274639"/>
            <a:ext cx="1069104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480" y="1600202"/>
            <a:ext cx="10691040" cy="4525963"/>
          </a:xfrm>
        </p:spPr>
        <p:txBody>
          <a:bodyPr/>
          <a:lstStyle>
            <a:lvl1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4406902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3864" y="274639"/>
            <a:ext cx="1106427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863" y="1600202"/>
            <a:ext cx="5115611" cy="4525963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3336" y="1600202"/>
            <a:ext cx="5384800" cy="4525963"/>
          </a:xfrm>
        </p:spPr>
        <p:txBody>
          <a:bodyPr/>
          <a:lstStyle>
            <a:lvl1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7655" y="1535114"/>
            <a:ext cx="511772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7655" y="2174875"/>
            <a:ext cx="511772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5251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5251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7297" y="273050"/>
            <a:ext cx="3729368" cy="1162051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2671" y="273053"/>
            <a:ext cx="6815667" cy="5853113"/>
          </a:xfrm>
        </p:spPr>
        <p:txBody>
          <a:bodyPr/>
          <a:lstStyle>
            <a:lvl1pPr>
              <a:defRPr sz="32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7297" y="1435103"/>
            <a:ext cx="3729368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8400" y="4800601"/>
            <a:ext cx="7315200" cy="566739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Franklin Gothic Book" panose="020B05030201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5367339"/>
            <a:ext cx="7315200" cy="8048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E8303B"/>
          </a:solidFill>
          <a:latin typeface="Franklin Gothic Book" panose="020B0503020102020204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sz="3600" dirty="0"/>
              <a:t>Going beyond guidelines: HIV-1 drug resistance testing at low-level viremia, a South African experience</a:t>
            </a:r>
            <a:r>
              <a:rPr lang="en-ZA" dirty="0"/>
              <a:t/>
            </a:r>
            <a:br>
              <a:rPr lang="en-ZA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0662" y="3886200"/>
            <a:ext cx="9515475" cy="1369088"/>
          </a:xfrm>
        </p:spPr>
        <p:txBody>
          <a:bodyPr>
            <a:normAutofit fontScale="92500"/>
          </a:bodyPr>
          <a:lstStyle/>
          <a:p>
            <a:r>
              <a:rPr lang="en-ZA" dirty="0"/>
              <a:t>Avania Bangalee</a:t>
            </a:r>
            <a:r>
              <a:rPr lang="en-ZA" baseline="30000" dirty="0"/>
              <a:t>1 </a:t>
            </a:r>
            <a:r>
              <a:rPr lang="en-ZA" dirty="0"/>
              <a:t>,</a:t>
            </a:r>
            <a:r>
              <a:rPr lang="en-ZA" baseline="30000" dirty="0"/>
              <a:t>   </a:t>
            </a:r>
            <a:r>
              <a:rPr lang="en-ZA" dirty="0"/>
              <a:t>Kim Steegen</a:t>
            </a:r>
            <a:r>
              <a:rPr lang="en-ZA" baseline="30000" dirty="0"/>
              <a:t>2 </a:t>
            </a:r>
            <a:r>
              <a:rPr lang="en-ZA" dirty="0"/>
              <a:t>,</a:t>
            </a:r>
            <a:r>
              <a:rPr lang="en-ZA" baseline="30000" dirty="0"/>
              <a:t> </a:t>
            </a:r>
            <a:r>
              <a:rPr lang="en-ZA" dirty="0"/>
              <a:t> </a:t>
            </a:r>
            <a:r>
              <a:rPr lang="en-ZA" dirty="0" smtClean="0"/>
              <a:t>Sergio Carmona</a:t>
            </a:r>
            <a:r>
              <a:rPr lang="en-ZA" baseline="30000" dirty="0" smtClean="0"/>
              <a:t>2</a:t>
            </a:r>
            <a:r>
              <a:rPr lang="en-ZA" dirty="0" smtClean="0"/>
              <a:t>, </a:t>
            </a:r>
            <a:r>
              <a:rPr lang="en-ZA" u="sng" dirty="0" smtClean="0"/>
              <a:t>Lucia </a:t>
            </a:r>
            <a:r>
              <a:rPr lang="en-ZA" u="sng" dirty="0" smtClean="0"/>
              <a:t>Hans</a:t>
            </a:r>
            <a:r>
              <a:rPr lang="en-ZA" u="sng" baseline="30000" dirty="0" smtClean="0"/>
              <a:t>2</a:t>
            </a:r>
          </a:p>
          <a:p>
            <a:endParaRPr lang="en-ZA" u="sng" baseline="30000" dirty="0" smtClean="0"/>
          </a:p>
          <a:p>
            <a:r>
              <a:rPr lang="en-US" sz="1700" baseline="30000" dirty="0" smtClean="0"/>
              <a:t>1.Department </a:t>
            </a:r>
            <a:r>
              <a:rPr lang="en-US" sz="1700" baseline="30000" dirty="0"/>
              <a:t>of Medical Virology, National Health Laboratory Services/University of the Witwatersrand, South Africa</a:t>
            </a:r>
          </a:p>
          <a:p>
            <a:r>
              <a:rPr lang="en-US" sz="1700" baseline="30000" dirty="0" smtClean="0"/>
              <a:t>2.Department </a:t>
            </a:r>
            <a:r>
              <a:rPr lang="en-US" sz="1700" baseline="30000" dirty="0"/>
              <a:t>of Haematology and Molecular Medicine, National Health Laboratory Services/University of the Witwatersrand, South Africa</a:t>
            </a:r>
          </a:p>
          <a:p>
            <a:endParaRPr lang="en-US" sz="1700" baseline="30000" dirty="0"/>
          </a:p>
          <a:p>
            <a:endParaRPr lang="en-ZA" u="sng" baseline="30000" dirty="0" smtClean="0"/>
          </a:p>
          <a:p>
            <a:endParaRPr lang="en-US" u="sng" baseline="30000" dirty="0"/>
          </a:p>
          <a:p>
            <a:endParaRPr lang="en-ZA" u="sng" dirty="0"/>
          </a:p>
          <a:p>
            <a:endParaRPr lang="en-US" dirty="0" smtClean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981200" y="5167746"/>
            <a:ext cx="8534400" cy="543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Share your thoughts on this presentation with </a:t>
            </a:r>
            <a:r>
              <a:rPr lang="en-US" sz="2000" b="1" dirty="0" smtClean="0">
                <a:solidFill>
                  <a:srgbClr val="FF0000"/>
                </a:solidFill>
              </a:rPr>
              <a:t>#IAS2019</a:t>
            </a:r>
          </a:p>
        </p:txBody>
      </p:sp>
    </p:spTree>
    <p:extLst>
      <p:ext uri="{BB962C8B-B14F-4D97-AF65-F5344CB8AC3E}">
        <p14:creationId xmlns:p14="http://schemas.microsoft.com/office/powerpoint/2010/main" val="356522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0168" y="822716"/>
            <a:ext cx="11084132" cy="4892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 have nothing to disclose and no conflicts of interest</a:t>
            </a:r>
            <a:r>
              <a:rPr lang="en-US" sz="3400" dirty="0" smtClean="0"/>
              <a:t>.</a:t>
            </a:r>
            <a:endParaRPr lang="en-ZA" sz="3400" dirty="0"/>
          </a:p>
        </p:txBody>
      </p:sp>
      <p:sp>
        <p:nvSpPr>
          <p:cNvPr id="6" name="TextBox 5"/>
          <p:cNvSpPr txBox="1"/>
          <p:nvPr/>
        </p:nvSpPr>
        <p:spPr>
          <a:xfrm>
            <a:off x="641023" y="5507475"/>
            <a:ext cx="20550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900" dirty="0" smtClean="0">
                <a:latin typeface="Franklin Gothic Medium Cond" panose="020B06060304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ZA" sz="800" dirty="0">
              <a:latin typeface="Franklin Gothic Medium Cond" panose="020B06060304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900" dirty="0" smtClean="0">
              <a:latin typeface="Franklin Gothic Medium Cond" panose="020B0606030402020204" pitchFamily="34" charset="0"/>
            </a:endParaRPr>
          </a:p>
          <a:p>
            <a:endParaRPr lang="en-GB" sz="900" dirty="0" smtClean="0">
              <a:latin typeface="Franklin Gothic Medium Cond" panose="020B0606030402020204" pitchFamily="34" charset="0"/>
            </a:endParaRPr>
          </a:p>
          <a:p>
            <a:endParaRPr lang="en-ZA" sz="1100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90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0168" y="822716"/>
            <a:ext cx="5483431" cy="489228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4000" b="1" dirty="0" smtClean="0">
                <a:solidFill>
                  <a:srgbClr val="E8303B"/>
                </a:solidFill>
                <a:ea typeface="+mj-ea"/>
              </a:rPr>
              <a:t>Background</a:t>
            </a:r>
          </a:p>
          <a:p>
            <a:pPr marL="285750" lvl="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A subset of patients have low-level viraemia 50-1000 </a:t>
            </a:r>
            <a:r>
              <a:rPr lang="en-GB" sz="3200" dirty="0" smtClean="0"/>
              <a:t>copies/mL</a:t>
            </a:r>
            <a:endParaRPr lang="en-GB" sz="3200" dirty="0"/>
          </a:p>
          <a:p>
            <a:pPr marL="285750" lvl="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3200" dirty="0" smtClean="0"/>
              <a:t>SA follows WHO </a:t>
            </a:r>
            <a:r>
              <a:rPr lang="en-GB" sz="3200" dirty="0" smtClean="0"/>
              <a:t>recommendations : genotyping VL </a:t>
            </a:r>
            <a:r>
              <a:rPr lang="en-GB" sz="3200" dirty="0"/>
              <a:t>&gt;1000 </a:t>
            </a:r>
            <a:r>
              <a:rPr lang="en-GB" sz="3200" dirty="0" smtClean="0"/>
              <a:t>copies/mL</a:t>
            </a:r>
            <a:r>
              <a:rPr lang="en-GB" sz="3200" baseline="30000" dirty="0" smtClean="0"/>
              <a:t>1</a:t>
            </a:r>
            <a:endParaRPr lang="en-GB" sz="3200" baseline="30000" dirty="0"/>
          </a:p>
          <a:p>
            <a:pPr marL="285750" lvl="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E</a:t>
            </a:r>
            <a:r>
              <a:rPr lang="en-GB" sz="3200" dirty="0" smtClean="0"/>
              <a:t>vidence </a:t>
            </a:r>
            <a:r>
              <a:rPr lang="en-GB" sz="3200" dirty="0"/>
              <a:t>that  low level viremia may be a predictor of subsequent virological </a:t>
            </a:r>
            <a:r>
              <a:rPr lang="en-GB" sz="3200" dirty="0" smtClean="0"/>
              <a:t>failure</a:t>
            </a:r>
            <a:r>
              <a:rPr lang="en-GB" sz="3200" baseline="30000" dirty="0" smtClean="0"/>
              <a:t>2</a:t>
            </a:r>
          </a:p>
          <a:p>
            <a:pPr marL="0" lvl="0" indent="0">
              <a:buNone/>
            </a:pPr>
            <a:endParaRPr lang="en-GB" sz="3200" b="1" dirty="0" smtClean="0">
              <a:solidFill>
                <a:srgbClr val="E8303B"/>
              </a:solidFill>
            </a:endParaRPr>
          </a:p>
          <a:p>
            <a:pPr marL="0" indent="0">
              <a:buNone/>
            </a:pPr>
            <a:r>
              <a:rPr lang="en-GB" sz="4100" b="1" dirty="0" smtClean="0">
                <a:solidFill>
                  <a:srgbClr val="E8303B"/>
                </a:solidFill>
              </a:rPr>
              <a:t>Aims</a:t>
            </a:r>
            <a:endParaRPr lang="en-GB" sz="4100" b="1" dirty="0">
              <a:solidFill>
                <a:srgbClr val="E8303B"/>
              </a:solidFill>
            </a:endParaRPr>
          </a:p>
          <a:p>
            <a:pPr>
              <a:spcAft>
                <a:spcPts val="400"/>
              </a:spcAft>
            </a:pPr>
            <a:r>
              <a:rPr lang="en-US" sz="3400" dirty="0" smtClean="0"/>
              <a:t>To </a:t>
            </a:r>
            <a:r>
              <a:rPr lang="en-US" sz="3400" dirty="0"/>
              <a:t>evaluate the performance of our genotyping assay at a level &lt; 1000 copies/mL</a:t>
            </a:r>
            <a:r>
              <a:rPr lang="en-US" sz="3400" dirty="0" smtClean="0"/>
              <a:t>.</a:t>
            </a:r>
            <a:endParaRPr lang="en-US" sz="3400" dirty="0"/>
          </a:p>
          <a:p>
            <a:pPr>
              <a:spcAft>
                <a:spcPts val="400"/>
              </a:spcAft>
            </a:pPr>
            <a:r>
              <a:rPr lang="en-US" sz="3400" dirty="0" smtClean="0"/>
              <a:t>To </a:t>
            </a:r>
            <a:r>
              <a:rPr lang="en-US" sz="3400" dirty="0"/>
              <a:t>characterise the type of mutations and frequency of DRMS in South African patients presenting with LLV</a:t>
            </a:r>
            <a:endParaRPr lang="en-ZA" sz="3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1361" y="817777"/>
            <a:ext cx="53848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E8303B"/>
                </a:solidFill>
                <a:ea typeface="+mj-ea"/>
              </a:rPr>
              <a:t>Methods</a:t>
            </a:r>
          </a:p>
          <a:p>
            <a:pPr>
              <a:spcAft>
                <a:spcPts val="500"/>
              </a:spcAft>
            </a:pPr>
            <a:r>
              <a:rPr lang="en-ZA" sz="3200" dirty="0" smtClean="0"/>
              <a:t>observational</a:t>
            </a:r>
            <a:r>
              <a:rPr lang="en-ZA" sz="3200" dirty="0"/>
              <a:t>, retrospective, cohort </a:t>
            </a:r>
            <a:r>
              <a:rPr lang="en-ZA" sz="3200" dirty="0"/>
              <a:t>study, consecutive </a:t>
            </a:r>
            <a:r>
              <a:rPr lang="en-US" sz="3200" dirty="0" smtClean="0"/>
              <a:t> r</a:t>
            </a:r>
            <a:r>
              <a:rPr lang="en-US" sz="3200" dirty="0" smtClean="0"/>
              <a:t>outine </a:t>
            </a:r>
            <a:r>
              <a:rPr lang="en-US" sz="3200" dirty="0" smtClean="0"/>
              <a:t>HIVDR patient </a:t>
            </a:r>
            <a:r>
              <a:rPr lang="en-US" sz="3200" dirty="0"/>
              <a:t>samples with </a:t>
            </a:r>
            <a:r>
              <a:rPr lang="en-US" sz="3200" dirty="0" smtClean="0"/>
              <a:t>LLV</a:t>
            </a:r>
          </a:p>
          <a:p>
            <a:pPr>
              <a:spcAft>
                <a:spcPts val="500"/>
              </a:spcAft>
            </a:pPr>
            <a:r>
              <a:rPr lang="en-US" sz="3200" dirty="0"/>
              <a:t>August 2017 - October </a:t>
            </a:r>
            <a:r>
              <a:rPr lang="en-US" sz="3200" dirty="0" smtClean="0"/>
              <a:t>2018</a:t>
            </a:r>
            <a:endParaRPr lang="en-US" sz="3200" dirty="0" smtClean="0"/>
          </a:p>
          <a:p>
            <a:pPr>
              <a:spcAft>
                <a:spcPts val="500"/>
              </a:spcAft>
            </a:pPr>
            <a:r>
              <a:rPr lang="en-US" sz="3200" dirty="0" smtClean="0"/>
              <a:t>EDTA plasma, time to reach lab 2 days </a:t>
            </a:r>
          </a:p>
          <a:p>
            <a:pPr>
              <a:spcAft>
                <a:spcPts val="500"/>
              </a:spcAft>
            </a:pPr>
            <a:r>
              <a:rPr lang="en-US" sz="3200" dirty="0"/>
              <a:t>Genotyping was performed </a:t>
            </a:r>
            <a:r>
              <a:rPr lang="en-US" sz="3200" dirty="0" smtClean="0"/>
              <a:t>using validated </a:t>
            </a:r>
            <a:r>
              <a:rPr lang="en-US" sz="3200" dirty="0"/>
              <a:t>in-house nested RT-PCR </a:t>
            </a:r>
            <a:r>
              <a:rPr lang="en-US" sz="3200" dirty="0" smtClean="0"/>
              <a:t>assay</a:t>
            </a:r>
            <a:r>
              <a:rPr lang="en-US" sz="3200" dirty="0"/>
              <a:t> </a:t>
            </a:r>
          </a:p>
          <a:p>
            <a:pPr>
              <a:spcAft>
                <a:spcPts val="500"/>
              </a:spcAft>
            </a:pPr>
            <a:r>
              <a:rPr lang="en-US" sz="3200" dirty="0" smtClean="0"/>
              <a:t>500uL plasma input</a:t>
            </a:r>
            <a:endParaRPr lang="en-US" sz="3200" dirty="0"/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G</a:t>
            </a:r>
            <a:r>
              <a:rPr lang="en-US" sz="3200" dirty="0" smtClean="0"/>
              <a:t>enotyping </a:t>
            </a:r>
            <a:r>
              <a:rPr lang="en-US" sz="3200" dirty="0"/>
              <a:t>success rate was evaluated for different viremia </a:t>
            </a:r>
            <a:r>
              <a:rPr lang="en-US" sz="3200" dirty="0" smtClean="0"/>
              <a:t>categories</a:t>
            </a:r>
          </a:p>
          <a:p>
            <a:pPr>
              <a:spcAft>
                <a:spcPts val="500"/>
              </a:spcAft>
            </a:pPr>
            <a:r>
              <a:rPr lang="en-US" sz="3200" dirty="0" smtClean="0"/>
              <a:t>Sanger </a:t>
            </a:r>
            <a:r>
              <a:rPr lang="en-US" sz="3200" dirty="0"/>
              <a:t>sequencing  </a:t>
            </a:r>
            <a:r>
              <a:rPr lang="en-US" sz="3200" dirty="0" smtClean="0"/>
              <a:t>and Stanford </a:t>
            </a:r>
            <a:r>
              <a:rPr lang="en-US" sz="3200" dirty="0"/>
              <a:t>HIVdb genotypic resistance tool (v 8.7</a:t>
            </a:r>
            <a:r>
              <a:rPr lang="en-US" sz="3200" dirty="0" smtClean="0"/>
              <a:t>)</a:t>
            </a:r>
            <a:endParaRPr lang="en-ZA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41023" y="5640825"/>
            <a:ext cx="12036752" cy="1020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900" dirty="0">
                <a:latin typeface="Franklin Gothic Medium Cond" panose="020B06060304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1.South African National Department of Health. National Consolidated Guidelines for the Prevention of Mother-To-Child Transmission of HIV (PMTCT) and the Management of HIV in Children, Adolescents and Adults. </a:t>
            </a:r>
            <a:r>
              <a:rPr lang="en-US" sz="900" dirty="0" smtClean="0">
                <a:latin typeface="Franklin Gothic Medium Cond" panose="020B06060304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 </a:t>
            </a:r>
            <a:r>
              <a:rPr lang="en-US" sz="900" dirty="0">
                <a:latin typeface="Franklin Gothic Medium Cond" panose="020B06060304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Health, Republic of South Africa 2015: 1–128. </a:t>
            </a:r>
            <a:endParaRPr lang="en-ZA" sz="900" dirty="0" smtClean="0">
              <a:latin typeface="Franklin Gothic Medium Cond" panose="020B06060304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ZA" sz="900" dirty="0">
                <a:latin typeface="Franklin Gothic Medium Cond" panose="020B06060304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ZA" sz="900" dirty="0" smtClean="0">
                <a:latin typeface="Franklin Gothic Medium Cond" panose="020B06060304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.Hermans </a:t>
            </a:r>
            <a:r>
              <a:rPr lang="en-ZA" sz="900" dirty="0">
                <a:latin typeface="Franklin Gothic Medium Cond" panose="020B06060304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LE, Moorhouse M, Carmona S, </a:t>
            </a:r>
            <a:r>
              <a:rPr lang="en-ZA" sz="900" i="1" dirty="0">
                <a:latin typeface="Franklin Gothic Medium Cond" panose="020B06060304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al.</a:t>
            </a:r>
            <a:r>
              <a:rPr lang="en-ZA" sz="900" dirty="0">
                <a:latin typeface="Franklin Gothic Medium Cond" panose="020B06060304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Effect of HIV-1 low-level viraemia during antiretroviral therapy on treatment outcomes in WHO-guided South African treatment programmes : a multicentre cohort study. </a:t>
            </a:r>
            <a:r>
              <a:rPr lang="en-ZA" sz="900" i="1" dirty="0">
                <a:latin typeface="Franklin Gothic Medium Cond" panose="020B06060304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Lancet Infect Dis</a:t>
            </a:r>
            <a:r>
              <a:rPr lang="en-ZA" sz="900" dirty="0">
                <a:latin typeface="Franklin Gothic Medium Cond" panose="020B06060304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2018; </a:t>
            </a:r>
            <a:r>
              <a:rPr lang="en-ZA" sz="900" b="1" dirty="0">
                <a:latin typeface="Franklin Gothic Medium Cond" panose="020B06060304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r>
              <a:rPr lang="en-ZA" sz="900" dirty="0">
                <a:latin typeface="Franklin Gothic Medium Cond" panose="020B06060304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188–97. </a:t>
            </a:r>
            <a:endParaRPr lang="en-ZA" sz="800" dirty="0">
              <a:latin typeface="Franklin Gothic Medium Cond" panose="020B06060304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900" dirty="0" smtClean="0">
              <a:latin typeface="Franklin Gothic Medium Cond" panose="020B0606030402020204" pitchFamily="34" charset="0"/>
            </a:endParaRPr>
          </a:p>
          <a:p>
            <a:endParaRPr lang="en-GB" sz="900" dirty="0" smtClean="0">
              <a:latin typeface="Franklin Gothic Medium Cond" panose="020B0606030402020204" pitchFamily="34" charset="0"/>
            </a:endParaRPr>
          </a:p>
          <a:p>
            <a:endParaRPr lang="en-ZA" sz="1100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85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19435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339" y="1115690"/>
            <a:ext cx="6795418" cy="32411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5018" y="1209756"/>
            <a:ext cx="4611410" cy="315288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2924" y="4934095"/>
            <a:ext cx="10715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LLV 7.6</a:t>
            </a:r>
            <a:r>
              <a:rPr lang="en-US" dirty="0"/>
              <a:t>% (123/1 614</a:t>
            </a:r>
            <a:r>
              <a:rPr lang="en-US" dirty="0" smtClean="0"/>
              <a:t>) of total </a:t>
            </a:r>
            <a:r>
              <a:rPr lang="en-US" dirty="0"/>
              <a:t>HIVDR </a:t>
            </a:r>
            <a:r>
              <a:rPr lang="en-US" dirty="0" smtClean="0"/>
              <a:t>request , increasing </a:t>
            </a:r>
            <a:r>
              <a:rPr lang="en-US" dirty="0"/>
              <a:t>success as </a:t>
            </a:r>
            <a:r>
              <a:rPr lang="en-US" dirty="0" smtClean="0"/>
              <a:t>VLs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69.1</a:t>
            </a:r>
            <a:r>
              <a:rPr lang="en-US" dirty="0"/>
              <a:t>% had ≥1 major NRTI mutation while 68.1% had ≥1 NNRTI </a:t>
            </a:r>
            <a:r>
              <a:rPr lang="en-US" dirty="0" smtClean="0"/>
              <a:t>mutations, </a:t>
            </a:r>
            <a:r>
              <a:rPr lang="en-US" b="1" dirty="0" smtClean="0"/>
              <a:t>m</a:t>
            </a:r>
            <a:r>
              <a:rPr lang="en-US" b="1" dirty="0" smtClean="0"/>
              <a:t>ajor</a:t>
            </a:r>
            <a:r>
              <a:rPr lang="en-US" dirty="0" smtClean="0"/>
              <a:t> </a:t>
            </a:r>
            <a:r>
              <a:rPr lang="en-US" b="1" dirty="0" smtClean="0"/>
              <a:t>PI</a:t>
            </a:r>
            <a:r>
              <a:rPr lang="en-US" dirty="0" smtClean="0"/>
              <a:t> mutations in </a:t>
            </a:r>
            <a:r>
              <a:rPr lang="en-US" b="1" dirty="0" smtClean="0"/>
              <a:t>9.6%</a:t>
            </a:r>
            <a:r>
              <a:rPr lang="en-US" dirty="0" smtClean="0"/>
              <a:t> (</a:t>
            </a:r>
            <a:r>
              <a:rPr lang="en-US" dirty="0" smtClean="0"/>
              <a:t>n=9/94)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6725" y="4530428"/>
            <a:ext cx="6438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Fig 1 Genotyping </a:t>
            </a:r>
            <a:r>
              <a:rPr lang="en-US" sz="1600" dirty="0"/>
              <a:t>success rates and prevalence of DRMs  in patients with LLV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74795" y="4407317"/>
            <a:ext cx="4505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Fig 2 ART </a:t>
            </a:r>
            <a:r>
              <a:rPr lang="en-US" sz="1600" dirty="0"/>
              <a:t>drug regimens for patients with LLV at the time of genotyping </a:t>
            </a:r>
            <a:endParaRPr lang="en-ZA" sz="1600" dirty="0"/>
          </a:p>
        </p:txBody>
      </p:sp>
      <p:sp>
        <p:nvSpPr>
          <p:cNvPr id="5" name="Up Arrow 4"/>
          <p:cNvSpPr/>
          <p:nvPr/>
        </p:nvSpPr>
        <p:spPr>
          <a:xfrm flipH="1">
            <a:off x="7358498" y="5140579"/>
            <a:ext cx="193796" cy="23213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3029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Conclusion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81102"/>
            <a:ext cx="11391900" cy="483869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GB" sz="2500" dirty="0" smtClean="0"/>
              <a:t>Genotyping at </a:t>
            </a:r>
            <a:r>
              <a:rPr lang="en-GB" sz="2500" dirty="0" smtClean="0"/>
              <a:t>LLV in this setting </a:t>
            </a:r>
            <a:r>
              <a:rPr lang="en-GB" sz="2500" dirty="0" smtClean="0"/>
              <a:t>is feasible </a:t>
            </a:r>
          </a:p>
          <a:p>
            <a:pPr>
              <a:lnSpc>
                <a:spcPct val="150000"/>
              </a:lnSpc>
            </a:pPr>
            <a:r>
              <a:rPr lang="en-US" sz="2500" dirty="0" smtClean="0"/>
              <a:t>Implementation could </a:t>
            </a:r>
            <a:r>
              <a:rPr lang="en-US" sz="2500" dirty="0"/>
              <a:t>result in earlier identification and referral of patients requiring third- line regimens.</a:t>
            </a:r>
            <a:endParaRPr lang="en-GB" sz="2500" dirty="0" smtClean="0"/>
          </a:p>
          <a:p>
            <a:pPr>
              <a:lnSpc>
                <a:spcPct val="150000"/>
              </a:lnSpc>
            </a:pPr>
            <a:r>
              <a:rPr lang="en-US" sz="2500" u="sng" dirty="0" smtClean="0"/>
              <a:t>Limitations</a:t>
            </a:r>
            <a:r>
              <a:rPr lang="en-US" sz="2500" dirty="0" smtClean="0"/>
              <a:t>: relatively </a:t>
            </a:r>
            <a:r>
              <a:rPr lang="en-US" sz="2500" dirty="0"/>
              <a:t>small sample size, </a:t>
            </a:r>
            <a:r>
              <a:rPr lang="en-US" sz="2500" dirty="0" smtClean="0"/>
              <a:t>retrospective </a:t>
            </a:r>
            <a:r>
              <a:rPr lang="en-US" sz="2500" dirty="0"/>
              <a:t>study </a:t>
            </a:r>
            <a:r>
              <a:rPr lang="en-US" sz="2500" dirty="0" smtClean="0"/>
              <a:t>design, </a:t>
            </a:r>
            <a:r>
              <a:rPr lang="en-US" sz="2500" dirty="0"/>
              <a:t>limited clinical </a:t>
            </a:r>
            <a:r>
              <a:rPr lang="en-US" sz="2500" dirty="0" smtClean="0"/>
              <a:t>data 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T</a:t>
            </a:r>
            <a:r>
              <a:rPr lang="en-US" sz="2500" dirty="0" smtClean="0"/>
              <a:t>his </a:t>
            </a:r>
            <a:r>
              <a:rPr lang="en-US" sz="2500" dirty="0"/>
              <a:t>study has limited power to inform public health policy regarding the management of LLV, </a:t>
            </a:r>
            <a:r>
              <a:rPr lang="en-US" sz="2500" dirty="0" smtClean="0"/>
              <a:t>but it may guide the </a:t>
            </a:r>
            <a:r>
              <a:rPr lang="en-US" sz="2500" dirty="0"/>
              <a:t>decision to offer genotypic analysis at lower VLs at a patient level management.</a:t>
            </a:r>
            <a:endParaRPr lang="en-US" sz="2500" dirty="0" smtClean="0"/>
          </a:p>
          <a:p>
            <a:pPr>
              <a:lnSpc>
                <a:spcPct val="150000"/>
              </a:lnSpc>
            </a:pPr>
            <a:r>
              <a:rPr lang="en-US" sz="2500" dirty="0"/>
              <a:t>Findings need to be confirmed prospectively with a larger cohort and longitudinal data</a:t>
            </a:r>
          </a:p>
          <a:p>
            <a:endParaRPr lang="en-GB" sz="2500" dirty="0" smtClean="0"/>
          </a:p>
          <a:p>
            <a:pPr marL="0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06407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22821</TotalTime>
  <Words>443</Words>
  <Application>Microsoft Office PowerPoint</Application>
  <PresentationFormat>Widescreen</PresentationFormat>
  <Paragraphs>50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Franklin Gothic Book</vt:lpstr>
      <vt:lpstr>Franklin Gothic Medium Cond</vt:lpstr>
      <vt:lpstr>Raleway</vt:lpstr>
      <vt:lpstr>Times New Roman</vt:lpstr>
      <vt:lpstr>AIDS 2016_Template</vt:lpstr>
      <vt:lpstr>PowerPoint Presentation</vt:lpstr>
      <vt:lpstr>Going beyond guidelines: HIV-1 drug resistance testing at low-level viremia, a South African experience </vt:lpstr>
      <vt:lpstr>PowerPoint Presentation</vt:lpstr>
      <vt:lpstr>PowerPoint Presentation</vt:lpstr>
      <vt:lpstr>Results </vt:lpstr>
      <vt:lpstr>Conclusion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Lucia Hans</cp:lastModifiedBy>
  <cp:revision>74</cp:revision>
  <cp:lastPrinted>2017-01-16T15:31:13Z</cp:lastPrinted>
  <dcterms:created xsi:type="dcterms:W3CDTF">2017-01-13T09:09:35Z</dcterms:created>
  <dcterms:modified xsi:type="dcterms:W3CDTF">2019-07-23T18:51:00Z</dcterms:modified>
</cp:coreProperties>
</file>